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notesMasterIdLst>
    <p:notesMasterId r:id="rId14"/>
  </p:notesMasterIdLst>
  <p:sldIdLst>
    <p:sldId id="256" r:id="rId2"/>
    <p:sldId id="257" r:id="rId3"/>
    <p:sldId id="258" r:id="rId4"/>
    <p:sldId id="259" r:id="rId5"/>
    <p:sldId id="260" r:id="rId6"/>
    <p:sldId id="261" r:id="rId7"/>
    <p:sldId id="262" r:id="rId8"/>
    <p:sldId id="267" r:id="rId9"/>
    <p:sldId id="263" r:id="rId10"/>
    <p:sldId id="264" r:id="rId11"/>
    <p:sldId id="266"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3010"/>
    <a:srgbClr val="1CAD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943" autoAdjust="0"/>
  </p:normalViewPr>
  <p:slideViewPr>
    <p:cSldViewPr snapToGrid="0">
      <p:cViewPr varScale="1">
        <p:scale>
          <a:sx n="60" d="100"/>
          <a:sy n="60" d="100"/>
        </p:scale>
        <p:origin x="88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CE5BE9-F14C-4FF6-8FA4-7F3C0E52247D}" type="datetimeFigureOut">
              <a:rPr lang="en-US" smtClean="0"/>
              <a:t>6/13/2021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493D09-5642-4926-A65F-456D018541FA}" type="slidenum">
              <a:rPr lang="en-US" smtClean="0"/>
              <a:t>‹#›</a:t>
            </a:fld>
            <a:endParaRPr lang="en-US"/>
          </a:p>
        </p:txBody>
      </p:sp>
    </p:spTree>
    <p:extLst>
      <p:ext uri="{BB962C8B-B14F-4D97-AF65-F5344CB8AC3E}">
        <p14:creationId xmlns:p14="http://schemas.microsoft.com/office/powerpoint/2010/main" val="4221009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1</a:t>
            </a:fld>
            <a:endParaRPr lang="en-US"/>
          </a:p>
        </p:txBody>
      </p:sp>
    </p:spTree>
    <p:extLst>
      <p:ext uri="{BB962C8B-B14F-4D97-AF65-F5344CB8AC3E}">
        <p14:creationId xmlns:p14="http://schemas.microsoft.com/office/powerpoint/2010/main" val="1091747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How a CISO is addressing the challenges: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CISO is a Chief Information Security Officer who is responsible for helping the IT Governance Cell to make them understand about the various risks in IT Security and how these risks can affect the organization’s growth at high level. CISO submit the documentations and reports to the IT board members in which how to prevent the various cyber security attacks is mentioned.</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10</a:t>
            </a:fld>
            <a:endParaRPr lang="en-US"/>
          </a:p>
        </p:txBody>
      </p:sp>
    </p:spTree>
    <p:extLst>
      <p:ext uri="{BB962C8B-B14F-4D97-AF65-F5344CB8AC3E}">
        <p14:creationId xmlns:p14="http://schemas.microsoft.com/office/powerpoint/2010/main" val="472070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r>
              <a:rPr lang="en-US" dirty="0" smtClean="0">
                <a:solidFill>
                  <a:schemeClr val="tx1"/>
                </a:solidFill>
                <a:latin typeface="Verdana" panose="020B0604030504040204" pitchFamily="34" charset="0"/>
                <a:ea typeface="Verdana" panose="020B0604030504040204" pitchFamily="34" charset="0"/>
              </a:rPr>
              <a:t>Show how these risks can affect the organization’s growth at high level. CISO submit the documentations and reports to the IT board members in which how to prevent the various cyber security attacks is mentioned.</a:t>
            </a:r>
          </a:p>
          <a:p>
            <a:pPr marL="0" indent="0">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11</a:t>
            </a:fld>
            <a:endParaRPr lang="en-US"/>
          </a:p>
        </p:txBody>
      </p:sp>
    </p:spTree>
    <p:extLst>
      <p:ext uri="{BB962C8B-B14F-4D97-AF65-F5344CB8AC3E}">
        <p14:creationId xmlns:p14="http://schemas.microsoft.com/office/powerpoint/2010/main" val="517969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12</a:t>
            </a:fld>
            <a:endParaRPr lang="en-US"/>
          </a:p>
        </p:txBody>
      </p:sp>
    </p:spTree>
    <p:extLst>
      <p:ext uri="{BB962C8B-B14F-4D97-AF65-F5344CB8AC3E}">
        <p14:creationId xmlns:p14="http://schemas.microsoft.com/office/powerpoint/2010/main" val="1012154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Verdana" panose="020B0604030504040204" pitchFamily="34" charset="0"/>
                <a:ea typeface="Verdana" panose="020B0604030504040204" pitchFamily="34" charset="0"/>
              </a:rPr>
              <a:t>Cyber security entails protection of organizational electrical data and information, and computer networks from damage of either hardware or software, theft, and disclosure to unauthorized persons.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term IT Governance refers to the system that helps the organization to direct the controls of various IT security aspects. IT Governance decides that who is responsible to make the decisions that benefits the organization (</a:t>
            </a:r>
            <a:r>
              <a:rPr lang="en-US" dirty="0" smtClean="0">
                <a:solidFill>
                  <a:srgbClr val="222222"/>
                </a:solidFill>
                <a:latin typeface="Arial" panose="020B0604020202020204" pitchFamily="34" charset="0"/>
              </a:rPr>
              <a:t>Al-</a:t>
            </a:r>
            <a:r>
              <a:rPr lang="en-US" dirty="0" err="1" smtClean="0">
                <a:solidFill>
                  <a:srgbClr val="222222"/>
                </a:solidFill>
                <a:latin typeface="Arial" panose="020B0604020202020204" pitchFamily="34" charset="0"/>
              </a:rPr>
              <a:t>Badi</a:t>
            </a:r>
            <a:r>
              <a:rPr lang="en-US" dirty="0" smtClean="0">
                <a:solidFill>
                  <a:srgbClr val="222222"/>
                </a:solidFill>
                <a:latin typeface="Arial" panose="020B0604020202020204" pitchFamily="34" charset="0"/>
              </a:rPr>
              <a:t> et al., 2018</a:t>
            </a:r>
            <a:r>
              <a:rPr lang="en-US" sz="1200" kern="1200" dirty="0" smtClean="0">
                <a:solidFill>
                  <a:schemeClr val="tx1"/>
                </a:solidFill>
                <a:effectLst/>
                <a:latin typeface="+mn-lt"/>
                <a:ea typeface="+mn-ea"/>
                <a:cs typeface="+mn-cs"/>
              </a:rPr>
              <a:t>). Cyber Security Governance addresses the dependence of various organizations on cyber space in presence of advisories. The accountability framework of an organization is specified by IT Security Governance and it also provide oversight to make sure that risks are being mitigated adequately.</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2</a:t>
            </a:fld>
            <a:endParaRPr lang="en-US"/>
          </a:p>
        </p:txBody>
      </p:sp>
    </p:spTree>
    <p:extLst>
      <p:ext uri="{BB962C8B-B14F-4D97-AF65-F5344CB8AC3E}">
        <p14:creationId xmlns:p14="http://schemas.microsoft.com/office/powerpoint/2010/main" val="1756938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Cyber Security Governance oversights: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board members and other directors of various departments of an organization purpose different way to review and monitor the various organizational policies, plans and projects to ensure that an organization is able to achieve their goals (</a:t>
            </a:r>
            <a:r>
              <a:rPr lang="en-US" sz="1200" b="0" i="0" kern="1200" dirty="0" err="1" smtClean="0">
                <a:solidFill>
                  <a:schemeClr val="tx1"/>
                </a:solidFill>
                <a:effectLst/>
                <a:latin typeface="+mn-lt"/>
                <a:ea typeface="+mn-ea"/>
                <a:cs typeface="+mn-cs"/>
              </a:rPr>
              <a:t>Zukis</a:t>
            </a:r>
            <a:r>
              <a:rPr lang="en-US" sz="1200" b="0" i="0" kern="1200" dirty="0" smtClean="0">
                <a:solidFill>
                  <a:schemeClr val="tx1"/>
                </a:solidFill>
                <a:effectLst/>
                <a:latin typeface="+mn-lt"/>
                <a:ea typeface="+mn-ea"/>
                <a:cs typeface="+mn-cs"/>
              </a:rPr>
              <a:t>, 2016). </a:t>
            </a:r>
            <a:r>
              <a:rPr lang="en-US" sz="1200" kern="1200" dirty="0" smtClean="0">
                <a:solidFill>
                  <a:schemeClr val="tx1"/>
                </a:solidFill>
                <a:effectLst/>
                <a:latin typeface="+mn-lt"/>
                <a:ea typeface="+mn-ea"/>
                <a:cs typeface="+mn-cs"/>
              </a:rPr>
              <a:t>First step is to organize the meetings for discussing the plans for Cyber security Governance and then execute the implementation of the purposed plans. Chief Information Security Officer also helps the board to prevent the breaches by ensuring that all the necessary steps are being taken to create a secure organizational environment.</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3</a:t>
            </a:fld>
            <a:endParaRPr lang="en-US"/>
          </a:p>
        </p:txBody>
      </p:sp>
    </p:spTree>
    <p:extLst>
      <p:ext uri="{BB962C8B-B14F-4D97-AF65-F5344CB8AC3E}">
        <p14:creationId xmlns:p14="http://schemas.microsoft.com/office/powerpoint/2010/main" val="4233808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latin typeface="Verdana" panose="020B0604030504040204" pitchFamily="34" charset="0"/>
                <a:ea typeface="Verdana" panose="020B0604030504040204" pitchFamily="34" charset="0"/>
              </a:rPr>
              <a:t>First step is to organize the meetings for discussing the plans for Cyber security Governance and then execute the implementation of the purposed plans.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tx1"/>
              </a:solidFill>
              <a:latin typeface="Verdana" panose="020B0604030504040204" pitchFamily="34" charset="0"/>
              <a:ea typeface="Verdana" panose="020B060403050404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latin typeface="Verdana" panose="020B0604030504040204" pitchFamily="34" charset="0"/>
                <a:ea typeface="Verdana" panose="020B0604030504040204" pitchFamily="34" charset="0"/>
              </a:rPr>
              <a:t>Chief Information Security Officer also helps the board to prevent the breaches by ensuring that all the necessary steps are being taken to create a secure organizational environment.</a:t>
            </a:r>
          </a:p>
          <a:p>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4</a:t>
            </a:fld>
            <a:endParaRPr lang="en-US"/>
          </a:p>
        </p:txBody>
      </p:sp>
    </p:spTree>
    <p:extLst>
      <p:ext uri="{BB962C8B-B14F-4D97-AF65-F5344CB8AC3E}">
        <p14:creationId xmlns:p14="http://schemas.microsoft.com/office/powerpoint/2010/main" val="311932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The IT Governance ensures that security strategies of the organization are following the rules and regulations of the Governance and consists to achieve the business objectives (</a:t>
            </a:r>
            <a:r>
              <a:rPr lang="en-US" sz="1200" b="0" i="0" kern="1200" dirty="0" err="1" smtClean="0">
                <a:solidFill>
                  <a:schemeClr val="tx1"/>
                </a:solidFill>
                <a:effectLst/>
                <a:latin typeface="+mn-lt"/>
                <a:ea typeface="+mn-ea"/>
                <a:cs typeface="+mn-cs"/>
              </a:rPr>
              <a:t>Atoum</a:t>
            </a:r>
            <a:r>
              <a:rPr lang="en-US" sz="1200" b="0" i="0" kern="1200" dirty="0" smtClean="0">
                <a:solidFill>
                  <a:schemeClr val="tx1"/>
                </a:solidFill>
                <a:effectLst/>
                <a:latin typeface="+mn-lt"/>
                <a:ea typeface="+mn-ea"/>
                <a:cs typeface="+mn-cs"/>
              </a:rPr>
              <a:t>, et</a:t>
            </a:r>
            <a:r>
              <a:rPr lang="en-US" sz="1200" b="0" i="0" kern="1200" baseline="0" dirty="0" smtClean="0">
                <a:solidFill>
                  <a:schemeClr val="tx1"/>
                </a:solidFill>
                <a:effectLst/>
                <a:latin typeface="+mn-lt"/>
                <a:ea typeface="+mn-ea"/>
                <a:cs typeface="+mn-cs"/>
              </a:rPr>
              <a:t> al., </a:t>
            </a:r>
            <a:r>
              <a:rPr lang="en-US" sz="1200" b="0" i="0" kern="1200" dirty="0" smtClean="0">
                <a:solidFill>
                  <a:schemeClr val="tx1"/>
                </a:solidFill>
                <a:effectLst/>
                <a:latin typeface="+mn-lt"/>
                <a:ea typeface="+mn-ea"/>
                <a:cs typeface="+mn-cs"/>
              </a:rPr>
              <a:t>2017). </a:t>
            </a:r>
            <a:r>
              <a:rPr lang="en-US" dirty="0" smtClean="0">
                <a:solidFill>
                  <a:schemeClr val="tx1"/>
                </a:solidFill>
              </a:rPr>
              <a:t>The enterprise security refers to analyze and ensure the security processes as the non-negotiable requirement in the business to achieve their goals.</a:t>
            </a:r>
          </a:p>
          <a:p>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5</a:t>
            </a:fld>
            <a:endParaRPr lang="en-US"/>
          </a:p>
        </p:txBody>
      </p:sp>
    </p:spTree>
    <p:extLst>
      <p:ext uri="{BB962C8B-B14F-4D97-AF65-F5344CB8AC3E}">
        <p14:creationId xmlns:p14="http://schemas.microsoft.com/office/powerpoint/2010/main" val="4194151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Framework for information security controls”-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According to FISMA (Federal Information Security Management Act) the framework of information security controls refers to the federal Government information and system to prevent the various cyber threats. (</a:t>
            </a:r>
            <a:r>
              <a:rPr lang="en-US" sz="1200" kern="1200" dirty="0" err="1" smtClean="0">
                <a:solidFill>
                  <a:schemeClr val="tx1"/>
                </a:solidFill>
                <a:effectLst/>
                <a:latin typeface="+mn-lt"/>
                <a:ea typeface="+mn-ea"/>
                <a:cs typeface="+mn-cs"/>
              </a:rPr>
              <a:t>Xie</a:t>
            </a:r>
            <a:r>
              <a:rPr lang="en-US" sz="1200" kern="1200" dirty="0" smtClean="0">
                <a:solidFill>
                  <a:schemeClr val="tx1"/>
                </a:solidFill>
                <a:effectLst/>
                <a:latin typeface="+mn-lt"/>
                <a:ea typeface="+mn-ea"/>
                <a:cs typeface="+mn-cs"/>
              </a:rPr>
              <a:t>, 2019)</a:t>
            </a:r>
          </a:p>
        </p:txBody>
      </p:sp>
      <p:sp>
        <p:nvSpPr>
          <p:cNvPr id="4" name="Slide Number Placeholder 3"/>
          <p:cNvSpPr>
            <a:spLocks noGrp="1"/>
          </p:cNvSpPr>
          <p:nvPr>
            <p:ph type="sldNum" sz="quarter" idx="10"/>
          </p:nvPr>
        </p:nvSpPr>
        <p:spPr/>
        <p:txBody>
          <a:bodyPr/>
          <a:lstStyle/>
          <a:p>
            <a:fld id="{80493D09-5642-4926-A65F-456D018541FA}" type="slidenum">
              <a:rPr lang="en-US" smtClean="0"/>
              <a:t>6</a:t>
            </a:fld>
            <a:endParaRPr lang="en-US"/>
          </a:p>
        </p:txBody>
      </p:sp>
    </p:spTree>
    <p:extLst>
      <p:ext uri="{BB962C8B-B14F-4D97-AF65-F5344CB8AC3E}">
        <p14:creationId xmlns:p14="http://schemas.microsoft.com/office/powerpoint/2010/main" val="4637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It determines the set of guidelines and the security standards to prevent the various government assets and confidential information.</a:t>
            </a:r>
          </a:p>
          <a:p>
            <a:r>
              <a:rPr lang="en-US" sz="1200" kern="1200" dirty="0" smtClean="0">
                <a:solidFill>
                  <a:schemeClr val="tx1"/>
                </a:solidFill>
                <a:effectLst/>
                <a:latin typeface="+mn-lt"/>
                <a:ea typeface="+mn-ea"/>
                <a:cs typeface="+mn-cs"/>
              </a:rPr>
              <a:t>How the information security control framework is beneficial for business: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framework includes the documentation that defines the adopted procedures and policies through which an organization function. </a:t>
            </a:r>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7</a:t>
            </a:fld>
            <a:endParaRPr lang="en-US"/>
          </a:p>
        </p:txBody>
      </p:sp>
    </p:spTree>
    <p:extLst>
      <p:ext uri="{BB962C8B-B14F-4D97-AF65-F5344CB8AC3E}">
        <p14:creationId xmlns:p14="http://schemas.microsoft.com/office/powerpoint/2010/main" val="2749624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Security framework reduces the risk factor and organizational exposure to the different vulnerabilities (</a:t>
            </a:r>
            <a:r>
              <a:rPr lang="en-US" sz="1200" b="0" i="0" kern="1200" dirty="0" err="1" smtClean="0">
                <a:solidFill>
                  <a:schemeClr val="tx1"/>
                </a:solidFill>
                <a:effectLst/>
                <a:latin typeface="+mn-lt"/>
                <a:ea typeface="+mn-ea"/>
                <a:cs typeface="+mn-cs"/>
              </a:rPr>
              <a:t>Srinivas</a:t>
            </a:r>
            <a:r>
              <a:rPr lang="en-US" sz="1200" b="0" i="0" kern="1200" baseline="0" dirty="0" smtClean="0">
                <a:solidFill>
                  <a:schemeClr val="tx1"/>
                </a:solidFill>
                <a:effectLst/>
                <a:latin typeface="+mn-lt"/>
                <a:ea typeface="+mn-ea"/>
                <a:cs typeface="+mn-cs"/>
              </a:rPr>
              <a:t> et al., 2019). </a:t>
            </a:r>
            <a:r>
              <a:rPr lang="en-US" sz="1200" kern="1200" dirty="0" smtClean="0">
                <a:solidFill>
                  <a:schemeClr val="tx1"/>
                </a:solidFill>
                <a:effectLst/>
                <a:latin typeface="+mn-lt"/>
                <a:ea typeface="+mn-ea"/>
                <a:cs typeface="+mn-cs"/>
              </a:rPr>
              <a:t>A strong security framework also helps to build confidence in an organization to establish a good organization reputation with potential customers and business partners.</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0493D09-5642-4926-A65F-456D018541FA}" type="slidenum">
              <a:rPr lang="en-US" smtClean="0"/>
              <a:t>8</a:t>
            </a:fld>
            <a:endParaRPr lang="en-US"/>
          </a:p>
        </p:txBody>
      </p:sp>
    </p:spTree>
    <p:extLst>
      <p:ext uri="{BB962C8B-B14F-4D97-AF65-F5344CB8AC3E}">
        <p14:creationId xmlns:p14="http://schemas.microsoft.com/office/powerpoint/2010/main" val="234306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Challenges of implanting organizational information security: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E-commerce sector privacy is the major concern as their high risk of theft and misuse of the confidential information.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Recently the internet service providers around the world have asked to bring the additional registration to the regular technology spans.</a:t>
            </a:r>
          </a:p>
          <a:p>
            <a:r>
              <a:rPr lang="en-US"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80493D09-5642-4926-A65F-456D018541FA}" type="slidenum">
              <a:rPr lang="en-US" smtClean="0"/>
              <a:t>9</a:t>
            </a:fld>
            <a:endParaRPr lang="en-US"/>
          </a:p>
        </p:txBody>
      </p:sp>
    </p:spTree>
    <p:extLst>
      <p:ext uri="{BB962C8B-B14F-4D97-AF65-F5344CB8AC3E}">
        <p14:creationId xmlns:p14="http://schemas.microsoft.com/office/powerpoint/2010/main" val="3644746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583F917-96CB-4502-A49C-A805B002F69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407265469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83F917-96CB-4502-A49C-A805B002F69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2993654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83F917-96CB-4502-A49C-A805B002F69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5DF8AB1-3AB8-456F-B94E-951E821DCEFE}"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94269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583F917-96CB-4502-A49C-A805B002F69E}" type="datetimeFigureOut">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13842295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583F917-96CB-4502-A49C-A805B002F69E}" type="datetimeFigureOut">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5DF8AB1-3AB8-456F-B94E-951E821DCEFE}"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32762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583F917-96CB-4502-A49C-A805B002F69E}" type="datetimeFigureOut">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539351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83F917-96CB-4502-A49C-A805B002F69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39330317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83F917-96CB-4502-A49C-A805B002F69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3539655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83F917-96CB-4502-A49C-A805B002F69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1947961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83F917-96CB-4502-A49C-A805B002F69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3960442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583F917-96CB-4502-A49C-A805B002F69E}" type="datetimeFigureOut">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3523825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583F917-96CB-4502-A49C-A805B002F69E}" type="datetimeFigureOut">
              <a:rPr lang="en-US" smtClean="0"/>
              <a:t>6/13/2021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434157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583F917-96CB-4502-A49C-A805B002F69E}" type="datetimeFigureOut">
              <a:rPr lang="en-US" smtClean="0"/>
              <a:t>6/13/2021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4215027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83F917-96CB-4502-A49C-A805B002F69E}" type="datetimeFigureOut">
              <a:rPr lang="en-US" smtClean="0"/>
              <a:t>6/13/2021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220936556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83F917-96CB-4502-A49C-A805B002F69E}" type="datetimeFigureOut">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103987824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83F917-96CB-4502-A49C-A805B002F69E}" type="datetimeFigureOut">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5DF8AB1-3AB8-456F-B94E-951E821DCEFE}" type="slidenum">
              <a:rPr lang="en-US" smtClean="0"/>
              <a:t>‹#›</a:t>
            </a:fld>
            <a:endParaRPr lang="en-US"/>
          </a:p>
        </p:txBody>
      </p:sp>
    </p:spTree>
    <p:extLst>
      <p:ext uri="{BB962C8B-B14F-4D97-AF65-F5344CB8AC3E}">
        <p14:creationId xmlns:p14="http://schemas.microsoft.com/office/powerpoint/2010/main" val="3164953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8000"/>
            <a:lum/>
          </a:blip>
          <a:srcRect/>
          <a:stretch>
            <a:fillRect t="-9000" b="-9000"/>
          </a:stretch>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583F917-96CB-4502-A49C-A805B002F69E}" type="datetimeFigureOut">
              <a:rPr lang="en-US" smtClean="0"/>
              <a:t>6/13/2021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5DF8AB1-3AB8-456F-B94E-951E821DCEFE}" type="slidenum">
              <a:rPr lang="en-US" smtClean="0"/>
              <a:t>‹#›</a:t>
            </a:fld>
            <a:endParaRPr lang="en-US"/>
          </a:p>
        </p:txBody>
      </p:sp>
    </p:spTree>
    <p:extLst>
      <p:ext uri="{BB962C8B-B14F-4D97-AF65-F5344CB8AC3E}">
        <p14:creationId xmlns:p14="http://schemas.microsoft.com/office/powerpoint/2010/main" val="2383612562"/>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 id="2147483901" r:id="rId12"/>
    <p:sldLayoutId id="2147483902" r:id="rId13"/>
    <p:sldLayoutId id="2147483903" r:id="rId14"/>
    <p:sldLayoutId id="2147483904" r:id="rId15"/>
    <p:sldLayoutId id="21474839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1381" y="1711843"/>
            <a:ext cx="8915399" cy="2810358"/>
          </a:xfrm>
        </p:spPr>
        <p:txBody>
          <a:bodyPr>
            <a:normAutofit/>
          </a:bodyPr>
          <a:lstStyle/>
          <a:p>
            <a:pPr algn="ctr">
              <a:lnSpc>
                <a:spcPct val="200000"/>
              </a:lnSpc>
            </a:pPr>
            <a:r>
              <a:rPr lang="en-US" sz="2800" b="1" dirty="0" smtClean="0">
                <a:solidFill>
                  <a:srgbClr val="A53010"/>
                </a:solidFill>
                <a:latin typeface="Verdana" panose="020B0604030504040204" pitchFamily="34" charset="0"/>
                <a:ea typeface="Verdana" panose="020B0604030504040204" pitchFamily="34" charset="0"/>
              </a:rPr>
              <a:t>Organization Cyber </a:t>
            </a:r>
            <a:r>
              <a:rPr lang="en-US" sz="2800" b="1" dirty="0" smtClean="0">
                <a:solidFill>
                  <a:srgbClr val="A53010"/>
                </a:solidFill>
                <a:latin typeface="Verdana" panose="020B0604030504040204" pitchFamily="34" charset="0"/>
                <a:ea typeface="Verdana" panose="020B0604030504040204" pitchFamily="34" charset="0"/>
              </a:rPr>
              <a:t>Security</a:t>
            </a:r>
            <a:br>
              <a:rPr lang="en-US" sz="2800" b="1" dirty="0" smtClean="0">
                <a:solidFill>
                  <a:srgbClr val="A53010"/>
                </a:solidFill>
                <a:latin typeface="Verdana" panose="020B0604030504040204" pitchFamily="34" charset="0"/>
                <a:ea typeface="Verdana" panose="020B0604030504040204" pitchFamily="34" charset="0"/>
              </a:rPr>
            </a:br>
            <a:r>
              <a:rPr lang="en-US" sz="2800" b="1" dirty="0" smtClean="0">
                <a:solidFill>
                  <a:srgbClr val="A53010"/>
                </a:solidFill>
                <a:latin typeface="Verdana" panose="020B0604030504040204" pitchFamily="34" charset="0"/>
                <a:ea typeface="Verdana" panose="020B0604030504040204" pitchFamily="34" charset="0"/>
              </a:rPr>
              <a:t>Name</a:t>
            </a:r>
            <a:br>
              <a:rPr lang="en-US" sz="2800" b="1" dirty="0" smtClean="0">
                <a:solidFill>
                  <a:srgbClr val="A53010"/>
                </a:solidFill>
                <a:latin typeface="Verdana" panose="020B0604030504040204" pitchFamily="34" charset="0"/>
                <a:ea typeface="Verdana" panose="020B0604030504040204" pitchFamily="34" charset="0"/>
              </a:rPr>
            </a:br>
            <a:r>
              <a:rPr lang="en-US" sz="2800" b="1" dirty="0" smtClean="0">
                <a:solidFill>
                  <a:srgbClr val="A53010"/>
                </a:solidFill>
                <a:latin typeface="Verdana" panose="020B0604030504040204" pitchFamily="34" charset="0"/>
                <a:ea typeface="Verdana" panose="020B0604030504040204" pitchFamily="34" charset="0"/>
              </a:rPr>
              <a:t>Institution of Affiliation</a:t>
            </a:r>
            <a:endParaRPr lang="en-US" sz="2800" b="1" dirty="0">
              <a:solidFill>
                <a:srgbClr val="A5301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516921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rgbClr val="A53010"/>
                </a:solidFill>
                <a:latin typeface="Verdana" panose="020B0604030504040204" pitchFamily="34" charset="0"/>
                <a:ea typeface="Verdana" panose="020B0604030504040204" pitchFamily="34" charset="0"/>
              </a:rPr>
              <a:t>Addressing the Challenges</a:t>
            </a:r>
            <a:endParaRPr lang="en-US" sz="3200" b="1" dirty="0">
              <a:solidFill>
                <a:srgbClr val="A5301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2417736" y="1565329"/>
            <a:ext cx="9086876" cy="5052447"/>
          </a:xfrm>
        </p:spPr>
        <p:txBody>
          <a:bodyPr>
            <a:normAutofit/>
          </a:bodyPr>
          <a:lstStyle/>
          <a:p>
            <a:r>
              <a:rPr lang="en-US" sz="2400" dirty="0" smtClean="0">
                <a:solidFill>
                  <a:schemeClr val="tx1"/>
                </a:solidFill>
                <a:latin typeface="Verdana" panose="020B0604030504040204" pitchFamily="34" charset="0"/>
                <a:ea typeface="Verdana" panose="020B0604030504040204" pitchFamily="34" charset="0"/>
              </a:rPr>
              <a:t>The CISO addresses the implementation of cyber security system in the following ways;</a:t>
            </a:r>
          </a:p>
          <a:p>
            <a:pPr>
              <a:buFont typeface="Wingdings" panose="05000000000000000000" pitchFamily="2" charset="2"/>
              <a:buChar char="§"/>
            </a:pPr>
            <a:r>
              <a:rPr lang="en-US" sz="2400" dirty="0">
                <a:solidFill>
                  <a:schemeClr val="tx1"/>
                </a:solidFill>
                <a:latin typeface="Verdana" panose="020B0604030504040204" pitchFamily="34" charset="0"/>
                <a:ea typeface="Verdana" panose="020B0604030504040204" pitchFamily="34" charset="0"/>
              </a:rPr>
              <a:t>CISO is a Chief Information Security Officer who is responsible for </a:t>
            </a:r>
            <a:endParaRPr lang="en-US" sz="2400" dirty="0" smtClean="0">
              <a:solidFill>
                <a:schemeClr val="tx1"/>
              </a:solidFill>
              <a:latin typeface="Verdana" panose="020B0604030504040204" pitchFamily="34" charset="0"/>
              <a:ea typeface="Verdana" panose="020B0604030504040204" pitchFamily="34" charset="0"/>
            </a:endParaRPr>
          </a:p>
          <a:p>
            <a:pPr>
              <a:buFont typeface="Wingdings" panose="05000000000000000000" pitchFamily="2" charset="2"/>
              <a:buChar char="§"/>
            </a:pPr>
            <a:r>
              <a:rPr lang="en-US" sz="2400" dirty="0">
                <a:solidFill>
                  <a:schemeClr val="tx1"/>
                </a:solidFill>
                <a:latin typeface="Verdana" panose="020B0604030504040204" pitchFamily="34" charset="0"/>
                <a:ea typeface="Verdana" panose="020B0604030504040204" pitchFamily="34" charset="0"/>
              </a:rPr>
              <a:t>H</a:t>
            </a:r>
            <a:r>
              <a:rPr lang="en-US" sz="2400" dirty="0" smtClean="0">
                <a:solidFill>
                  <a:schemeClr val="tx1"/>
                </a:solidFill>
                <a:latin typeface="Verdana" panose="020B0604030504040204" pitchFamily="34" charset="0"/>
                <a:ea typeface="Verdana" panose="020B0604030504040204" pitchFamily="34" charset="0"/>
              </a:rPr>
              <a:t>elping </a:t>
            </a:r>
            <a:r>
              <a:rPr lang="en-US" sz="2400" dirty="0">
                <a:solidFill>
                  <a:schemeClr val="tx1"/>
                </a:solidFill>
                <a:latin typeface="Verdana" panose="020B0604030504040204" pitchFamily="34" charset="0"/>
                <a:ea typeface="Verdana" panose="020B0604030504040204" pitchFamily="34" charset="0"/>
              </a:rPr>
              <a:t>the IT Governance Cell to make them understand about the various risks in IT </a:t>
            </a:r>
            <a:r>
              <a:rPr lang="en-US" sz="2400" dirty="0" smtClean="0">
                <a:solidFill>
                  <a:schemeClr val="tx1"/>
                </a:solidFill>
                <a:latin typeface="Verdana" panose="020B0604030504040204" pitchFamily="34" charset="0"/>
                <a:ea typeface="Verdana" panose="020B0604030504040204" pitchFamily="34" charset="0"/>
              </a:rPr>
              <a:t>Security. </a:t>
            </a:r>
          </a:p>
        </p:txBody>
      </p:sp>
    </p:spTree>
    <p:extLst>
      <p:ext uri="{BB962C8B-B14F-4D97-AF65-F5344CB8AC3E}">
        <p14:creationId xmlns:p14="http://schemas.microsoft.com/office/powerpoint/2010/main" val="141347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5967" y="974985"/>
            <a:ext cx="8911687" cy="1280890"/>
          </a:xfrm>
        </p:spPr>
        <p:txBody>
          <a:bodyPr>
            <a:normAutofit/>
          </a:bodyPr>
          <a:lstStyle/>
          <a:p>
            <a:pPr algn="ctr"/>
            <a:r>
              <a:rPr lang="en-US" sz="3200" b="1" dirty="0">
                <a:solidFill>
                  <a:srgbClr val="A53010"/>
                </a:solidFill>
                <a:latin typeface="Verdana" panose="020B0604030504040204" pitchFamily="34" charset="0"/>
                <a:ea typeface="Verdana" panose="020B0604030504040204" pitchFamily="34" charset="0"/>
              </a:rPr>
              <a:t>Addressing the </a:t>
            </a:r>
            <a:r>
              <a:rPr lang="en-US" sz="3200" b="1" dirty="0" smtClean="0">
                <a:solidFill>
                  <a:srgbClr val="A53010"/>
                </a:solidFill>
                <a:latin typeface="Verdana" panose="020B0604030504040204" pitchFamily="34" charset="0"/>
                <a:ea typeface="Verdana" panose="020B0604030504040204" pitchFamily="34" charset="0"/>
              </a:rPr>
              <a:t>Challenges Cont’d</a:t>
            </a:r>
            <a:endParaRPr lang="en-US" sz="3200" dirty="0"/>
          </a:p>
        </p:txBody>
      </p:sp>
      <p:sp>
        <p:nvSpPr>
          <p:cNvPr id="3" name="Content Placeholder 2"/>
          <p:cNvSpPr>
            <a:spLocks noGrp="1"/>
          </p:cNvSpPr>
          <p:nvPr>
            <p:ph idx="1"/>
          </p:nvPr>
        </p:nvSpPr>
        <p:spPr/>
        <p:txBody>
          <a:bodyPr>
            <a:normAutofit/>
          </a:bodyPr>
          <a:lstStyle/>
          <a:p>
            <a:pPr>
              <a:lnSpc>
                <a:spcPct val="150000"/>
              </a:lnSpc>
              <a:buFont typeface="Wingdings" panose="05000000000000000000" pitchFamily="2" charset="2"/>
              <a:buChar char="§"/>
            </a:pPr>
            <a:r>
              <a:rPr lang="en-US" sz="2400" dirty="0">
                <a:solidFill>
                  <a:schemeClr val="tx1"/>
                </a:solidFill>
                <a:latin typeface="Verdana" panose="020B0604030504040204" pitchFamily="34" charset="0"/>
                <a:ea typeface="Verdana" panose="020B0604030504040204" pitchFamily="34" charset="0"/>
              </a:rPr>
              <a:t>Show how these risks can affect the organization’s growth at high level. </a:t>
            </a:r>
          </a:p>
          <a:p>
            <a:pPr>
              <a:lnSpc>
                <a:spcPct val="150000"/>
              </a:lnSpc>
              <a:buFont typeface="Wingdings" panose="05000000000000000000" pitchFamily="2" charset="2"/>
              <a:buChar char="§"/>
            </a:pPr>
            <a:r>
              <a:rPr lang="en-US" sz="2400" dirty="0">
                <a:solidFill>
                  <a:schemeClr val="tx1"/>
                </a:solidFill>
                <a:latin typeface="Verdana" panose="020B0604030504040204" pitchFamily="34" charset="0"/>
                <a:ea typeface="Verdana" panose="020B0604030504040204" pitchFamily="34" charset="0"/>
              </a:rPr>
              <a:t>CISO submit the documentations and reports to the IT board members in which how to prevent the various cyber security attacks is mentioned.</a:t>
            </a:r>
          </a:p>
          <a:p>
            <a:pPr marL="0" indent="0">
              <a:lnSpc>
                <a:spcPct val="150000"/>
              </a:lnSpc>
              <a:buNone/>
            </a:pPr>
            <a:endParaRPr lang="en-US" sz="2400" dirty="0"/>
          </a:p>
        </p:txBody>
      </p:sp>
    </p:spTree>
    <p:extLst>
      <p:ext uri="{BB962C8B-B14F-4D97-AF65-F5344CB8AC3E}">
        <p14:creationId xmlns:p14="http://schemas.microsoft.com/office/powerpoint/2010/main" val="3034483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7232"/>
          </a:xfrm>
        </p:spPr>
        <p:txBody>
          <a:bodyPr>
            <a:normAutofit/>
          </a:bodyPr>
          <a:lstStyle/>
          <a:p>
            <a:pPr algn="ctr"/>
            <a:r>
              <a:rPr lang="en-US" sz="3200" b="1" dirty="0" smtClean="0">
                <a:solidFill>
                  <a:srgbClr val="A53010"/>
                </a:solidFill>
                <a:latin typeface="Verdana" panose="020B0604030504040204" pitchFamily="34" charset="0"/>
                <a:ea typeface="Verdana" panose="020B0604030504040204" pitchFamily="34" charset="0"/>
              </a:rPr>
              <a:t>References</a:t>
            </a:r>
            <a:endParaRPr lang="en-US" sz="3200" b="1" dirty="0">
              <a:solidFill>
                <a:srgbClr val="A5301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2107769" y="1441342"/>
            <a:ext cx="9531458" cy="4835472"/>
          </a:xfrm>
        </p:spPr>
        <p:txBody>
          <a:bodyPr>
            <a:normAutofit fontScale="92500" lnSpcReduction="20000"/>
          </a:bodyPr>
          <a:lstStyle/>
          <a:p>
            <a:pPr lvl="0">
              <a:lnSpc>
                <a:spcPct val="150000"/>
              </a:lnSpc>
            </a:pPr>
            <a:r>
              <a:rPr lang="en-US" sz="1600" dirty="0">
                <a:latin typeface="Verdana" panose="020B0604030504040204" pitchFamily="34" charset="0"/>
                <a:ea typeface="Verdana" panose="020B0604030504040204" pitchFamily="34" charset="0"/>
              </a:rPr>
              <a:t>Al-</a:t>
            </a:r>
            <a:r>
              <a:rPr lang="en-US" sz="1600" dirty="0" err="1">
                <a:latin typeface="Verdana" panose="020B0604030504040204" pitchFamily="34" charset="0"/>
                <a:ea typeface="Verdana" panose="020B0604030504040204" pitchFamily="34" charset="0"/>
              </a:rPr>
              <a:t>Badi</a:t>
            </a:r>
            <a:r>
              <a:rPr lang="en-US" sz="1600" dirty="0">
                <a:latin typeface="Verdana" panose="020B0604030504040204" pitchFamily="34" charset="0"/>
                <a:ea typeface="Verdana" panose="020B0604030504040204" pitchFamily="34" charset="0"/>
              </a:rPr>
              <a:t>, A., </a:t>
            </a:r>
            <a:r>
              <a:rPr lang="en-US" sz="1600" dirty="0" err="1">
                <a:latin typeface="Verdana" panose="020B0604030504040204" pitchFamily="34" charset="0"/>
                <a:ea typeface="Verdana" panose="020B0604030504040204" pitchFamily="34" charset="0"/>
              </a:rPr>
              <a:t>Tarhini</a:t>
            </a:r>
            <a:r>
              <a:rPr lang="en-US" sz="1600" dirty="0">
                <a:latin typeface="Verdana" panose="020B0604030504040204" pitchFamily="34" charset="0"/>
                <a:ea typeface="Verdana" panose="020B0604030504040204" pitchFamily="34" charset="0"/>
              </a:rPr>
              <a:t>, A., &amp; Khan, A. I. (2018). Exploring big data governance frameworks. </a:t>
            </a:r>
            <a:r>
              <a:rPr lang="en-US" sz="1600" i="1" dirty="0" err="1">
                <a:latin typeface="Verdana" panose="020B0604030504040204" pitchFamily="34" charset="0"/>
                <a:ea typeface="Verdana" panose="020B0604030504040204" pitchFamily="34" charset="0"/>
              </a:rPr>
              <a:t>Procedia</a:t>
            </a:r>
            <a:r>
              <a:rPr lang="en-US" sz="1600" i="1" dirty="0">
                <a:latin typeface="Verdana" panose="020B0604030504040204" pitchFamily="34" charset="0"/>
                <a:ea typeface="Verdana" panose="020B0604030504040204" pitchFamily="34" charset="0"/>
              </a:rPr>
              <a:t> Computer Science</a:t>
            </a:r>
            <a:r>
              <a:rPr lang="en-US" sz="1600" dirty="0">
                <a:latin typeface="Verdana" panose="020B0604030504040204" pitchFamily="34" charset="0"/>
                <a:ea typeface="Verdana" panose="020B0604030504040204" pitchFamily="34" charset="0"/>
              </a:rPr>
              <a:t>, </a:t>
            </a:r>
            <a:r>
              <a:rPr lang="en-US" sz="1600" i="1" dirty="0">
                <a:latin typeface="Verdana" panose="020B0604030504040204" pitchFamily="34" charset="0"/>
                <a:ea typeface="Verdana" panose="020B0604030504040204" pitchFamily="34" charset="0"/>
              </a:rPr>
              <a:t>141</a:t>
            </a:r>
            <a:r>
              <a:rPr lang="en-US" sz="1600" dirty="0">
                <a:latin typeface="Verdana" panose="020B0604030504040204" pitchFamily="34" charset="0"/>
                <a:ea typeface="Verdana" panose="020B0604030504040204" pitchFamily="34" charset="0"/>
              </a:rPr>
              <a:t>, 271-277.</a:t>
            </a:r>
          </a:p>
          <a:p>
            <a:pPr lvl="0">
              <a:lnSpc>
                <a:spcPct val="150000"/>
              </a:lnSpc>
            </a:pPr>
            <a:r>
              <a:rPr lang="en-US" sz="1600" dirty="0" err="1">
                <a:latin typeface="Verdana" panose="020B0604030504040204" pitchFamily="34" charset="0"/>
                <a:ea typeface="Verdana" panose="020B0604030504040204" pitchFamily="34" charset="0"/>
              </a:rPr>
              <a:t>Atoum</a:t>
            </a:r>
            <a:r>
              <a:rPr lang="en-US" sz="1600" dirty="0">
                <a:latin typeface="Verdana" panose="020B0604030504040204" pitchFamily="34" charset="0"/>
                <a:ea typeface="Verdana" panose="020B0604030504040204" pitchFamily="34" charset="0"/>
              </a:rPr>
              <a:t>, I., </a:t>
            </a:r>
            <a:r>
              <a:rPr lang="en-US" sz="1600" dirty="0" err="1">
                <a:latin typeface="Verdana" panose="020B0604030504040204" pitchFamily="34" charset="0"/>
                <a:ea typeface="Verdana" panose="020B0604030504040204" pitchFamily="34" charset="0"/>
              </a:rPr>
              <a:t>Otoom</a:t>
            </a:r>
            <a:r>
              <a:rPr lang="en-US" sz="1600" dirty="0">
                <a:latin typeface="Verdana" panose="020B0604030504040204" pitchFamily="34" charset="0"/>
                <a:ea typeface="Verdana" panose="020B0604030504040204" pitchFamily="34" charset="0"/>
              </a:rPr>
              <a:t>, A., &amp; Ali, A. A. (2017). Holistic Cyber Security Implementation Frameworks: A Case Study of Jordan. </a:t>
            </a:r>
            <a:r>
              <a:rPr lang="en-US" sz="1600" i="1" dirty="0">
                <a:latin typeface="Verdana" panose="020B0604030504040204" pitchFamily="34" charset="0"/>
                <a:ea typeface="Verdana" panose="020B0604030504040204" pitchFamily="34" charset="0"/>
              </a:rPr>
              <a:t>International Journal of Information, Business and Management</a:t>
            </a:r>
            <a:r>
              <a:rPr lang="en-US" sz="1600" dirty="0">
                <a:latin typeface="Verdana" panose="020B0604030504040204" pitchFamily="34" charset="0"/>
                <a:ea typeface="Verdana" panose="020B0604030504040204" pitchFamily="34" charset="0"/>
              </a:rPr>
              <a:t>, </a:t>
            </a:r>
            <a:r>
              <a:rPr lang="en-US" sz="1600" i="1" dirty="0">
                <a:latin typeface="Verdana" panose="020B0604030504040204" pitchFamily="34" charset="0"/>
                <a:ea typeface="Verdana" panose="020B0604030504040204" pitchFamily="34" charset="0"/>
              </a:rPr>
              <a:t>9</a:t>
            </a:r>
            <a:r>
              <a:rPr lang="en-US" sz="1600" dirty="0">
                <a:latin typeface="Verdana" panose="020B0604030504040204" pitchFamily="34" charset="0"/>
                <a:ea typeface="Verdana" panose="020B0604030504040204" pitchFamily="34" charset="0"/>
              </a:rPr>
              <a:t>(1), 108.</a:t>
            </a:r>
          </a:p>
          <a:p>
            <a:pPr lvl="0">
              <a:lnSpc>
                <a:spcPct val="150000"/>
              </a:lnSpc>
            </a:pPr>
            <a:r>
              <a:rPr lang="en-US" sz="1600" dirty="0" err="1">
                <a:latin typeface="Verdana" panose="020B0604030504040204" pitchFamily="34" charset="0"/>
                <a:ea typeface="Verdana" panose="020B0604030504040204" pitchFamily="34" charset="0"/>
              </a:rPr>
              <a:t>Srinivas</a:t>
            </a:r>
            <a:r>
              <a:rPr lang="en-US" sz="1600" dirty="0">
                <a:latin typeface="Verdana" panose="020B0604030504040204" pitchFamily="34" charset="0"/>
                <a:ea typeface="Verdana" panose="020B0604030504040204" pitchFamily="34" charset="0"/>
              </a:rPr>
              <a:t>, J., Das, A. K., &amp; Kumar, N. (2019). Government regulations in cyber security: Framework, standards and recommendations. </a:t>
            </a:r>
            <a:r>
              <a:rPr lang="en-US" sz="1600" i="1" dirty="0">
                <a:latin typeface="Verdana" panose="020B0604030504040204" pitchFamily="34" charset="0"/>
                <a:ea typeface="Verdana" panose="020B0604030504040204" pitchFamily="34" charset="0"/>
              </a:rPr>
              <a:t>Future Generation Computer Systems</a:t>
            </a:r>
            <a:r>
              <a:rPr lang="en-US" sz="1600" dirty="0">
                <a:latin typeface="Verdana" panose="020B0604030504040204" pitchFamily="34" charset="0"/>
                <a:ea typeface="Verdana" panose="020B0604030504040204" pitchFamily="34" charset="0"/>
              </a:rPr>
              <a:t>, </a:t>
            </a:r>
            <a:r>
              <a:rPr lang="en-US" sz="1600" i="1" dirty="0">
                <a:latin typeface="Verdana" panose="020B0604030504040204" pitchFamily="34" charset="0"/>
                <a:ea typeface="Verdana" panose="020B0604030504040204" pitchFamily="34" charset="0"/>
              </a:rPr>
              <a:t>92</a:t>
            </a:r>
            <a:r>
              <a:rPr lang="en-US" sz="1600" dirty="0">
                <a:latin typeface="Verdana" panose="020B0604030504040204" pitchFamily="34" charset="0"/>
                <a:ea typeface="Verdana" panose="020B0604030504040204" pitchFamily="34" charset="0"/>
              </a:rPr>
              <a:t>, 178-188.</a:t>
            </a:r>
          </a:p>
          <a:p>
            <a:pPr lvl="0">
              <a:lnSpc>
                <a:spcPct val="150000"/>
              </a:lnSpc>
            </a:pPr>
            <a:r>
              <a:rPr lang="en-US" sz="1600" dirty="0" err="1">
                <a:latin typeface="Verdana" panose="020B0604030504040204" pitchFamily="34" charset="0"/>
                <a:ea typeface="Verdana" panose="020B0604030504040204" pitchFamily="34" charset="0"/>
              </a:rPr>
              <a:t>Xie</a:t>
            </a:r>
            <a:r>
              <a:rPr lang="en-US" sz="1600" dirty="0">
                <a:latin typeface="Verdana" panose="020B0604030504040204" pitchFamily="34" charset="0"/>
                <a:ea typeface="Verdana" panose="020B0604030504040204" pitchFamily="34" charset="0"/>
              </a:rPr>
              <a:t>, S. L. (2019). A must for agencies or a candidate for deletion: A grounded theory investigation of the relationships between records management and information security. </a:t>
            </a:r>
            <a:r>
              <a:rPr lang="en-US" sz="1600" i="1" dirty="0">
                <a:latin typeface="Verdana" panose="020B0604030504040204" pitchFamily="34" charset="0"/>
                <a:ea typeface="Verdana" panose="020B0604030504040204" pitchFamily="34" charset="0"/>
              </a:rPr>
              <a:t>Records Management Journal</a:t>
            </a:r>
            <a:r>
              <a:rPr lang="en-US" sz="1600" dirty="0">
                <a:latin typeface="Verdana" panose="020B0604030504040204" pitchFamily="34" charset="0"/>
                <a:ea typeface="Verdana" panose="020B0604030504040204" pitchFamily="34" charset="0"/>
              </a:rPr>
              <a:t>.</a:t>
            </a:r>
          </a:p>
          <a:p>
            <a:pPr lvl="0">
              <a:lnSpc>
                <a:spcPct val="150000"/>
              </a:lnSpc>
            </a:pPr>
            <a:r>
              <a:rPr lang="en-US" sz="1600" dirty="0" err="1">
                <a:latin typeface="Verdana" panose="020B0604030504040204" pitchFamily="34" charset="0"/>
                <a:ea typeface="Verdana" panose="020B0604030504040204" pitchFamily="34" charset="0"/>
              </a:rPr>
              <a:t>Zukis</a:t>
            </a:r>
            <a:r>
              <a:rPr lang="en-US" sz="1600" dirty="0">
                <a:latin typeface="Verdana" panose="020B0604030504040204" pitchFamily="34" charset="0"/>
                <a:ea typeface="Verdana" panose="020B0604030504040204" pitchFamily="34" charset="0"/>
              </a:rPr>
              <a:t>, B. (2016). Information technology and </a:t>
            </a:r>
            <a:r>
              <a:rPr lang="en-US" sz="1600" dirty="0" err="1">
                <a:latin typeface="Verdana" panose="020B0604030504040204" pitchFamily="34" charset="0"/>
                <a:ea typeface="Verdana" panose="020B0604030504040204" pitchFamily="34" charset="0"/>
              </a:rPr>
              <a:t>cybersecurity</a:t>
            </a:r>
            <a:r>
              <a:rPr lang="en-US" sz="1600" dirty="0">
                <a:latin typeface="Verdana" panose="020B0604030504040204" pitchFamily="34" charset="0"/>
                <a:ea typeface="Verdana" panose="020B0604030504040204" pitchFamily="34" charset="0"/>
              </a:rPr>
              <a:t> governance in a digital world. </a:t>
            </a:r>
            <a:r>
              <a:rPr lang="en-US" sz="1600" i="1" dirty="0">
                <a:latin typeface="Verdana" panose="020B0604030504040204" pitchFamily="34" charset="0"/>
                <a:ea typeface="Verdana" panose="020B0604030504040204" pitchFamily="34" charset="0"/>
              </a:rPr>
              <a:t>The Handbook of Board Governance: A Comprehensive Guide for Public, Private and Not‐for‐Profit Board Members</a:t>
            </a:r>
            <a:r>
              <a:rPr lang="en-US" sz="1600" dirty="0">
                <a:latin typeface="Verdana" panose="020B0604030504040204" pitchFamily="34" charset="0"/>
                <a:ea typeface="Verdana" panose="020B0604030504040204" pitchFamily="34" charset="0"/>
              </a:rPr>
              <a:t>, 555-573</a:t>
            </a:r>
            <a:r>
              <a:rPr lang="en-US" sz="1600" dirty="0" smtClean="0">
                <a:latin typeface="Verdana" panose="020B0604030504040204" pitchFamily="34" charset="0"/>
                <a:ea typeface="Verdana" panose="020B0604030504040204" pitchFamily="34" charset="0"/>
              </a:rPr>
              <a:t>.</a:t>
            </a:r>
            <a:endParaRPr lang="en-US" sz="16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59496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A53010"/>
                </a:solidFill>
                <a:latin typeface="Verdana" panose="020B0604030504040204" pitchFamily="34" charset="0"/>
                <a:ea typeface="Verdana" panose="020B0604030504040204" pitchFamily="34" charset="0"/>
              </a:rPr>
              <a:t>Introduction</a:t>
            </a:r>
            <a:endParaRPr lang="en-US" b="1" dirty="0">
              <a:solidFill>
                <a:srgbClr val="A5301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2231756" y="2386739"/>
            <a:ext cx="9272856" cy="4045058"/>
          </a:xfrm>
        </p:spPr>
        <p:txBody>
          <a:bodyPr>
            <a:normAutofit lnSpcReduction="10000"/>
          </a:bodyPr>
          <a:lstStyle/>
          <a:p>
            <a:pPr>
              <a:lnSpc>
                <a:spcPct val="150000"/>
              </a:lnSpc>
            </a:pPr>
            <a:r>
              <a:rPr lang="en-US" sz="2400" dirty="0" smtClean="0">
                <a:solidFill>
                  <a:schemeClr val="tx1"/>
                </a:solidFill>
                <a:latin typeface="Verdana" panose="020B0604030504040204" pitchFamily="34" charset="0"/>
                <a:ea typeface="Verdana" panose="020B0604030504040204" pitchFamily="34" charset="0"/>
              </a:rPr>
              <a:t>Cyber security entails protection of organizational electrical data and information, and computer networks from damage of either hardware or software, theft, and disclosure to unauthorized persons. </a:t>
            </a:r>
          </a:p>
          <a:p>
            <a:pPr>
              <a:lnSpc>
                <a:spcPct val="150000"/>
              </a:lnSpc>
            </a:pPr>
            <a:r>
              <a:rPr lang="en-US" sz="2400" dirty="0" smtClean="0">
                <a:solidFill>
                  <a:schemeClr val="tx1"/>
                </a:solidFill>
                <a:latin typeface="Verdana" panose="020B0604030504040204" pitchFamily="34" charset="0"/>
                <a:ea typeface="Verdana" panose="020B0604030504040204" pitchFamily="34" charset="0"/>
              </a:rPr>
              <a:t>There are two primary components in cyber security;</a:t>
            </a:r>
          </a:p>
          <a:p>
            <a:pPr lvl="1">
              <a:lnSpc>
                <a:spcPct val="150000"/>
              </a:lnSpc>
              <a:buFont typeface="Wingdings" panose="05000000000000000000" pitchFamily="2" charset="2"/>
              <a:buChar char="§"/>
            </a:pPr>
            <a:r>
              <a:rPr lang="en-US" sz="2200" dirty="0" smtClean="0">
                <a:solidFill>
                  <a:schemeClr val="tx1"/>
                </a:solidFill>
                <a:latin typeface="Verdana" panose="020B0604030504040204" pitchFamily="34" charset="0"/>
                <a:ea typeface="Verdana" panose="020B0604030504040204" pitchFamily="34" charset="0"/>
              </a:rPr>
              <a:t>Cyber security governance oversight</a:t>
            </a:r>
          </a:p>
          <a:p>
            <a:pPr lvl="1">
              <a:lnSpc>
                <a:spcPct val="150000"/>
              </a:lnSpc>
              <a:buFont typeface="Wingdings" panose="05000000000000000000" pitchFamily="2" charset="2"/>
              <a:buChar char="§"/>
            </a:pPr>
            <a:r>
              <a:rPr lang="en-US" sz="2200" dirty="0" smtClean="0">
                <a:solidFill>
                  <a:schemeClr val="tx1"/>
                </a:solidFill>
                <a:latin typeface="Verdana" panose="020B0604030504040204" pitchFamily="34" charset="0"/>
                <a:ea typeface="Verdana" panose="020B0604030504040204" pitchFamily="34" charset="0"/>
              </a:rPr>
              <a:t>Security Process</a:t>
            </a:r>
          </a:p>
        </p:txBody>
      </p:sp>
    </p:spTree>
    <p:extLst>
      <p:ext uri="{BB962C8B-B14F-4D97-AF65-F5344CB8AC3E}">
        <p14:creationId xmlns:p14="http://schemas.microsoft.com/office/powerpoint/2010/main" val="1928430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rgbClr val="A53010"/>
                </a:solidFill>
                <a:latin typeface="Verdana" panose="020B0604030504040204" pitchFamily="34" charset="0"/>
                <a:ea typeface="Verdana" panose="020B0604030504040204" pitchFamily="34" charset="0"/>
              </a:rPr>
              <a:t>Cyber Security Governance </a:t>
            </a:r>
            <a:r>
              <a:rPr lang="en-US" sz="3200" b="1" dirty="0" smtClean="0">
                <a:solidFill>
                  <a:srgbClr val="A53010"/>
                </a:solidFill>
                <a:latin typeface="Verdana" panose="020B0604030504040204" pitchFamily="34" charset="0"/>
                <a:ea typeface="Verdana" panose="020B0604030504040204" pitchFamily="34" charset="0"/>
              </a:rPr>
              <a:t>oversights</a:t>
            </a:r>
            <a:endParaRPr lang="en-US" sz="3200" b="1" dirty="0">
              <a:solidFill>
                <a:srgbClr val="A5301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2371241" y="2133599"/>
            <a:ext cx="9133371" cy="4515173"/>
          </a:xfrm>
        </p:spPr>
        <p:txBody>
          <a:bodyPr>
            <a:noAutofit/>
          </a:bodyPr>
          <a:lstStyle/>
          <a:p>
            <a:pPr>
              <a:lnSpc>
                <a:spcPct val="150000"/>
              </a:lnSpc>
            </a:pPr>
            <a:r>
              <a:rPr lang="en-US" sz="2400" dirty="0" smtClean="0">
                <a:solidFill>
                  <a:schemeClr val="tx1"/>
                </a:solidFill>
                <a:latin typeface="Verdana" panose="020B0604030504040204" pitchFamily="34" charset="0"/>
                <a:ea typeface="Verdana" panose="020B0604030504040204" pitchFamily="34" charset="0"/>
              </a:rPr>
              <a:t>Cyber security governance oversight is done by;</a:t>
            </a:r>
          </a:p>
          <a:p>
            <a:pPr lvl="1">
              <a:lnSpc>
                <a:spcPct val="150000"/>
              </a:lnSpc>
              <a:buFont typeface="Wingdings" panose="05000000000000000000" pitchFamily="2" charset="2"/>
              <a:buChar char="§"/>
            </a:pPr>
            <a:r>
              <a:rPr lang="en-US" sz="2200" dirty="0" smtClean="0">
                <a:solidFill>
                  <a:schemeClr val="tx1"/>
                </a:solidFill>
                <a:latin typeface="Verdana" panose="020B0604030504040204" pitchFamily="34" charset="0"/>
                <a:ea typeface="Verdana" panose="020B0604030504040204" pitchFamily="34" charset="0"/>
              </a:rPr>
              <a:t>Board Members</a:t>
            </a:r>
          </a:p>
          <a:p>
            <a:pPr lvl="1">
              <a:lnSpc>
                <a:spcPct val="150000"/>
              </a:lnSpc>
              <a:buFont typeface="Wingdings" panose="05000000000000000000" pitchFamily="2" charset="2"/>
              <a:buChar char="§"/>
            </a:pPr>
            <a:r>
              <a:rPr lang="en-US" sz="2200" dirty="0" smtClean="0">
                <a:solidFill>
                  <a:schemeClr val="tx1"/>
                </a:solidFill>
                <a:latin typeface="Verdana" panose="020B0604030504040204" pitchFamily="34" charset="0"/>
                <a:ea typeface="Verdana" panose="020B0604030504040204" pitchFamily="34" charset="0"/>
              </a:rPr>
              <a:t>Directors of different departments</a:t>
            </a:r>
          </a:p>
          <a:p>
            <a:pPr>
              <a:lnSpc>
                <a:spcPct val="150000"/>
              </a:lnSpc>
            </a:pPr>
            <a:r>
              <a:rPr lang="en-US" sz="2400" dirty="0" smtClean="0">
                <a:solidFill>
                  <a:schemeClr val="tx1"/>
                </a:solidFill>
                <a:latin typeface="Verdana" panose="020B0604030504040204" pitchFamily="34" charset="0"/>
                <a:ea typeface="Verdana" panose="020B0604030504040204" pitchFamily="34" charset="0"/>
              </a:rPr>
              <a:t>They monitor </a:t>
            </a:r>
            <a:r>
              <a:rPr lang="en-US" sz="2400" dirty="0">
                <a:solidFill>
                  <a:schemeClr val="tx1"/>
                </a:solidFill>
                <a:latin typeface="Verdana" panose="020B0604030504040204" pitchFamily="34" charset="0"/>
                <a:ea typeface="Verdana" panose="020B0604030504040204" pitchFamily="34" charset="0"/>
              </a:rPr>
              <a:t>the various organizational policies, plans and projects to ensure that an organization is able to achieve their goals. </a:t>
            </a:r>
            <a:endParaRPr lang="en-US" sz="2400" dirty="0" smtClean="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5249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rgbClr val="A53010"/>
                </a:solidFill>
                <a:latin typeface="Verdana" panose="020B0604030504040204" pitchFamily="34" charset="0"/>
                <a:ea typeface="Verdana" panose="020B0604030504040204" pitchFamily="34" charset="0"/>
              </a:rPr>
              <a:t>Cyber Security Governance </a:t>
            </a:r>
            <a:r>
              <a:rPr lang="en-US" sz="3200" b="1" dirty="0" smtClean="0">
                <a:solidFill>
                  <a:srgbClr val="A53010"/>
                </a:solidFill>
                <a:latin typeface="Verdana" panose="020B0604030504040204" pitchFamily="34" charset="0"/>
                <a:ea typeface="Verdana" panose="020B0604030504040204" pitchFamily="34" charset="0"/>
              </a:rPr>
              <a:t>oversights Cont’d</a:t>
            </a:r>
            <a:endParaRPr lang="en-US" sz="3200" dirty="0">
              <a:solidFill>
                <a:srgbClr val="A53010"/>
              </a:solidFill>
            </a:endParaRPr>
          </a:p>
        </p:txBody>
      </p:sp>
      <p:sp>
        <p:nvSpPr>
          <p:cNvPr id="3" name="Content Placeholder 2"/>
          <p:cNvSpPr>
            <a:spLocks noGrp="1"/>
          </p:cNvSpPr>
          <p:nvPr>
            <p:ph idx="1"/>
          </p:nvPr>
        </p:nvSpPr>
        <p:spPr>
          <a:xfrm>
            <a:off x="2076773" y="1905000"/>
            <a:ext cx="9427839" cy="4499675"/>
          </a:xfrm>
        </p:spPr>
        <p:txBody>
          <a:bodyPr>
            <a:noAutofit/>
          </a:bodyPr>
          <a:lstStyle/>
          <a:p>
            <a:pPr>
              <a:lnSpc>
                <a:spcPct val="150000"/>
              </a:lnSpc>
            </a:pPr>
            <a:r>
              <a:rPr lang="en-US" sz="2200" dirty="0">
                <a:solidFill>
                  <a:schemeClr val="tx1"/>
                </a:solidFill>
                <a:latin typeface="Verdana" panose="020B0604030504040204" pitchFamily="34" charset="0"/>
                <a:ea typeface="Verdana" panose="020B0604030504040204" pitchFamily="34" charset="0"/>
              </a:rPr>
              <a:t>First step is </a:t>
            </a:r>
            <a:r>
              <a:rPr lang="en-US" sz="2200" dirty="0" smtClean="0">
                <a:solidFill>
                  <a:schemeClr val="tx1"/>
                </a:solidFill>
                <a:latin typeface="Verdana" panose="020B0604030504040204" pitchFamily="34" charset="0"/>
                <a:ea typeface="Verdana" panose="020B0604030504040204" pitchFamily="34" charset="0"/>
              </a:rPr>
              <a:t>to;</a:t>
            </a:r>
          </a:p>
          <a:p>
            <a:pPr>
              <a:lnSpc>
                <a:spcPct val="150000"/>
              </a:lnSpc>
              <a:buFont typeface="Wingdings" panose="05000000000000000000" pitchFamily="2" charset="2"/>
              <a:buChar char="§"/>
            </a:pPr>
            <a:r>
              <a:rPr lang="en-US" sz="2200" dirty="0">
                <a:solidFill>
                  <a:schemeClr val="tx1"/>
                </a:solidFill>
                <a:latin typeface="Verdana" panose="020B0604030504040204" pitchFamily="34" charset="0"/>
                <a:ea typeface="Verdana" panose="020B0604030504040204" pitchFamily="34" charset="0"/>
              </a:rPr>
              <a:t>O</a:t>
            </a:r>
            <a:r>
              <a:rPr lang="en-US" sz="2200" dirty="0" smtClean="0">
                <a:solidFill>
                  <a:schemeClr val="tx1"/>
                </a:solidFill>
                <a:latin typeface="Verdana" panose="020B0604030504040204" pitchFamily="34" charset="0"/>
                <a:ea typeface="Verdana" panose="020B0604030504040204" pitchFamily="34" charset="0"/>
              </a:rPr>
              <a:t>rganize </a:t>
            </a:r>
            <a:r>
              <a:rPr lang="en-US" sz="2200" dirty="0">
                <a:solidFill>
                  <a:schemeClr val="tx1"/>
                </a:solidFill>
                <a:latin typeface="Verdana" panose="020B0604030504040204" pitchFamily="34" charset="0"/>
                <a:ea typeface="Verdana" panose="020B0604030504040204" pitchFamily="34" charset="0"/>
              </a:rPr>
              <a:t>the meetings for discussing the plans for Cyber security Governance </a:t>
            </a:r>
            <a:r>
              <a:rPr lang="en-US" sz="2200" dirty="0" smtClean="0">
                <a:solidFill>
                  <a:schemeClr val="tx1"/>
                </a:solidFill>
                <a:latin typeface="Verdana" panose="020B0604030504040204" pitchFamily="34" charset="0"/>
                <a:ea typeface="Verdana" panose="020B0604030504040204" pitchFamily="34" charset="0"/>
              </a:rPr>
              <a:t>and then;</a:t>
            </a:r>
          </a:p>
          <a:p>
            <a:pPr>
              <a:lnSpc>
                <a:spcPct val="150000"/>
              </a:lnSpc>
              <a:buFont typeface="Wingdings" panose="05000000000000000000" pitchFamily="2" charset="2"/>
              <a:buChar char="§"/>
            </a:pPr>
            <a:r>
              <a:rPr lang="en-US" sz="2200" dirty="0" smtClean="0">
                <a:solidFill>
                  <a:schemeClr val="tx1"/>
                </a:solidFill>
                <a:latin typeface="Verdana" panose="020B0604030504040204" pitchFamily="34" charset="0"/>
                <a:ea typeface="Verdana" panose="020B0604030504040204" pitchFamily="34" charset="0"/>
              </a:rPr>
              <a:t>Execute </a:t>
            </a:r>
            <a:r>
              <a:rPr lang="en-US" sz="2200" dirty="0">
                <a:solidFill>
                  <a:schemeClr val="tx1"/>
                </a:solidFill>
                <a:latin typeface="Verdana" panose="020B0604030504040204" pitchFamily="34" charset="0"/>
                <a:ea typeface="Verdana" panose="020B0604030504040204" pitchFamily="34" charset="0"/>
              </a:rPr>
              <a:t>the implementation of the purposed plans. </a:t>
            </a:r>
          </a:p>
          <a:p>
            <a:pPr>
              <a:lnSpc>
                <a:spcPct val="150000"/>
              </a:lnSpc>
            </a:pPr>
            <a:r>
              <a:rPr lang="en-US" sz="2200" dirty="0">
                <a:solidFill>
                  <a:schemeClr val="tx1"/>
                </a:solidFill>
                <a:latin typeface="Verdana" panose="020B0604030504040204" pitchFamily="34" charset="0"/>
                <a:ea typeface="Verdana" panose="020B0604030504040204" pitchFamily="34" charset="0"/>
              </a:rPr>
              <a:t>Information Security Officer also helps the board to prevent the breaches </a:t>
            </a:r>
            <a:r>
              <a:rPr lang="en-US" sz="2200" dirty="0" smtClean="0">
                <a:solidFill>
                  <a:schemeClr val="tx1"/>
                </a:solidFill>
                <a:latin typeface="Verdana" panose="020B0604030504040204" pitchFamily="34" charset="0"/>
                <a:ea typeface="Verdana" panose="020B0604030504040204" pitchFamily="34" charset="0"/>
              </a:rPr>
              <a:t>by;</a:t>
            </a:r>
          </a:p>
          <a:p>
            <a:pPr>
              <a:lnSpc>
                <a:spcPct val="150000"/>
              </a:lnSpc>
              <a:buFont typeface="Wingdings" panose="05000000000000000000" pitchFamily="2" charset="2"/>
              <a:buChar char="§"/>
            </a:pPr>
            <a:r>
              <a:rPr lang="en-US" sz="2200" dirty="0">
                <a:solidFill>
                  <a:schemeClr val="tx1"/>
                </a:solidFill>
                <a:latin typeface="Verdana" panose="020B0604030504040204" pitchFamily="34" charset="0"/>
                <a:ea typeface="Verdana" panose="020B0604030504040204" pitchFamily="34" charset="0"/>
              </a:rPr>
              <a:t>E</a:t>
            </a:r>
            <a:r>
              <a:rPr lang="en-US" sz="2200" dirty="0" smtClean="0">
                <a:solidFill>
                  <a:schemeClr val="tx1"/>
                </a:solidFill>
                <a:latin typeface="Verdana" panose="020B0604030504040204" pitchFamily="34" charset="0"/>
                <a:ea typeface="Verdana" panose="020B0604030504040204" pitchFamily="34" charset="0"/>
              </a:rPr>
              <a:t>nsuring </a:t>
            </a:r>
            <a:r>
              <a:rPr lang="en-US" sz="2200" dirty="0">
                <a:solidFill>
                  <a:schemeClr val="tx1"/>
                </a:solidFill>
                <a:latin typeface="Verdana" panose="020B0604030504040204" pitchFamily="34" charset="0"/>
                <a:ea typeface="Verdana" panose="020B0604030504040204" pitchFamily="34" charset="0"/>
              </a:rPr>
              <a:t>that all the necessary steps are being taken to create a secure organizational environment</a:t>
            </a:r>
            <a:r>
              <a:rPr lang="en-US" sz="2200" dirty="0" smtClean="0">
                <a:solidFill>
                  <a:schemeClr val="tx1"/>
                </a:solidFill>
                <a:latin typeface="Verdana" panose="020B0604030504040204" pitchFamily="34" charset="0"/>
                <a:ea typeface="Verdana" panose="020B0604030504040204" pitchFamily="34" charset="0"/>
              </a:rPr>
              <a:t>.</a:t>
            </a:r>
            <a:endParaRPr lang="en-US" sz="22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927342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rgbClr val="A53010"/>
                </a:solidFill>
                <a:latin typeface="Verdana" panose="020B0604030504040204" pitchFamily="34" charset="0"/>
                <a:ea typeface="Verdana" panose="020B0604030504040204" pitchFamily="34" charset="0"/>
              </a:rPr>
              <a:t>Security Processes</a:t>
            </a:r>
          </a:p>
        </p:txBody>
      </p:sp>
      <p:sp>
        <p:nvSpPr>
          <p:cNvPr id="3" name="Content Placeholder 2"/>
          <p:cNvSpPr>
            <a:spLocks noGrp="1"/>
          </p:cNvSpPr>
          <p:nvPr>
            <p:ph idx="1"/>
          </p:nvPr>
        </p:nvSpPr>
        <p:spPr>
          <a:xfrm>
            <a:off x="2262753" y="1765515"/>
            <a:ext cx="9241859" cy="4821264"/>
          </a:xfrm>
        </p:spPr>
        <p:txBody>
          <a:bodyPr>
            <a:noAutofit/>
          </a:bodyPr>
          <a:lstStyle/>
          <a:p>
            <a:pPr>
              <a:lnSpc>
                <a:spcPct val="150000"/>
              </a:lnSpc>
            </a:pPr>
            <a:r>
              <a:rPr lang="en-US" sz="2400" dirty="0" smtClean="0">
                <a:solidFill>
                  <a:schemeClr val="tx1"/>
                </a:solidFill>
                <a:latin typeface="Verdana" panose="020B0604030504040204" pitchFamily="34" charset="0"/>
                <a:ea typeface="Verdana" panose="020B0604030504040204" pitchFamily="34" charset="0"/>
              </a:rPr>
              <a:t>The </a:t>
            </a:r>
            <a:r>
              <a:rPr lang="en-US" sz="2400" dirty="0">
                <a:solidFill>
                  <a:schemeClr val="tx1"/>
                </a:solidFill>
                <a:latin typeface="Verdana" panose="020B0604030504040204" pitchFamily="34" charset="0"/>
                <a:ea typeface="Verdana" panose="020B0604030504040204" pitchFamily="34" charset="0"/>
              </a:rPr>
              <a:t>IT Governance ensures that security strategies of the organization are following the rules and regulations of the Governance and consists to achieve the business objectives. </a:t>
            </a:r>
            <a:endParaRPr lang="en-US" sz="2400" dirty="0" smtClean="0">
              <a:solidFill>
                <a:schemeClr val="tx1"/>
              </a:solidFill>
              <a:latin typeface="Verdana" panose="020B0604030504040204" pitchFamily="34" charset="0"/>
              <a:ea typeface="Verdana" panose="020B0604030504040204" pitchFamily="34" charset="0"/>
            </a:endParaRPr>
          </a:p>
          <a:p>
            <a:pPr>
              <a:lnSpc>
                <a:spcPct val="150000"/>
              </a:lnSpc>
            </a:pPr>
            <a:r>
              <a:rPr lang="en-US" sz="2400" dirty="0" smtClean="0">
                <a:solidFill>
                  <a:schemeClr val="tx1"/>
                </a:solidFill>
                <a:latin typeface="Verdana" panose="020B0604030504040204" pitchFamily="34" charset="0"/>
                <a:ea typeface="Verdana" panose="020B0604030504040204" pitchFamily="34" charset="0"/>
              </a:rPr>
              <a:t>The </a:t>
            </a:r>
            <a:r>
              <a:rPr lang="en-US" sz="2400" dirty="0">
                <a:solidFill>
                  <a:schemeClr val="tx1"/>
                </a:solidFill>
                <a:latin typeface="Verdana" panose="020B0604030504040204" pitchFamily="34" charset="0"/>
                <a:ea typeface="Verdana" panose="020B0604030504040204" pitchFamily="34" charset="0"/>
              </a:rPr>
              <a:t>enterprise security refers to analyze and ensure the security processes as the non-negotiable requirement in the business to achieve their goals</a:t>
            </a:r>
            <a:r>
              <a:rPr lang="en-US" sz="2400" dirty="0" smtClean="0">
                <a:solidFill>
                  <a:schemeClr val="tx1"/>
                </a:solidFill>
                <a:latin typeface="Verdana" panose="020B0604030504040204" pitchFamily="34" charset="0"/>
                <a:ea typeface="Verdana" panose="020B0604030504040204" pitchFamily="34" charset="0"/>
              </a:rPr>
              <a:t>.</a:t>
            </a:r>
            <a:endParaRPr lang="en-US" sz="24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25410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rgbClr val="A53010"/>
                </a:solidFill>
                <a:latin typeface="Verdana" panose="020B0604030504040204" pitchFamily="34" charset="0"/>
                <a:ea typeface="Verdana" panose="020B0604030504040204" pitchFamily="34" charset="0"/>
              </a:rPr>
              <a:t>Framework for </a:t>
            </a:r>
            <a:r>
              <a:rPr lang="en-US" sz="3200" b="1" dirty="0" smtClean="0">
                <a:solidFill>
                  <a:srgbClr val="A53010"/>
                </a:solidFill>
                <a:latin typeface="Verdana" panose="020B0604030504040204" pitchFamily="34" charset="0"/>
                <a:ea typeface="Verdana" panose="020B0604030504040204" pitchFamily="34" charset="0"/>
              </a:rPr>
              <a:t>Information Security Controls</a:t>
            </a:r>
            <a:endParaRPr lang="en-US" sz="3200" b="1" dirty="0">
              <a:solidFill>
                <a:srgbClr val="A5301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2464231" y="1905000"/>
            <a:ext cx="9040381" cy="4588790"/>
          </a:xfrm>
        </p:spPr>
        <p:txBody>
          <a:bodyPr>
            <a:normAutofit/>
          </a:bodyPr>
          <a:lstStyle/>
          <a:p>
            <a:pPr marL="0" indent="0">
              <a:lnSpc>
                <a:spcPct val="150000"/>
              </a:lnSpc>
              <a:buNone/>
            </a:pPr>
            <a:r>
              <a:rPr lang="en-US" sz="2400" dirty="0" smtClean="0">
                <a:solidFill>
                  <a:schemeClr val="tx1"/>
                </a:solidFill>
                <a:latin typeface="Verdana" panose="020B0604030504040204" pitchFamily="34" charset="0"/>
                <a:ea typeface="Verdana" panose="020B0604030504040204" pitchFamily="34" charset="0"/>
              </a:rPr>
              <a:t>According to FISMA</a:t>
            </a:r>
            <a:r>
              <a:rPr lang="en-US" sz="2000" dirty="0" smtClean="0">
                <a:solidFill>
                  <a:schemeClr val="tx1"/>
                </a:solidFill>
                <a:latin typeface="Verdana" panose="020B0604030504040204" pitchFamily="34" charset="0"/>
                <a:ea typeface="Verdana" panose="020B0604030504040204" pitchFamily="34" charset="0"/>
              </a:rPr>
              <a:t>;</a:t>
            </a:r>
          </a:p>
          <a:p>
            <a:pPr>
              <a:lnSpc>
                <a:spcPct val="150000"/>
              </a:lnSpc>
              <a:buFont typeface="Wingdings" panose="05000000000000000000" pitchFamily="2" charset="2"/>
              <a:buChar char="§"/>
            </a:pPr>
            <a:r>
              <a:rPr lang="en-US" sz="2400" dirty="0" smtClean="0">
                <a:solidFill>
                  <a:schemeClr val="tx1"/>
                </a:solidFill>
                <a:latin typeface="Verdana" panose="020B0604030504040204" pitchFamily="34" charset="0"/>
                <a:ea typeface="Verdana" panose="020B0604030504040204" pitchFamily="34" charset="0"/>
              </a:rPr>
              <a:t>The </a:t>
            </a:r>
            <a:r>
              <a:rPr lang="en-US" sz="2400" dirty="0">
                <a:solidFill>
                  <a:schemeClr val="tx1"/>
                </a:solidFill>
                <a:latin typeface="Verdana" panose="020B0604030504040204" pitchFamily="34" charset="0"/>
                <a:ea typeface="Verdana" panose="020B0604030504040204" pitchFamily="34" charset="0"/>
              </a:rPr>
              <a:t>framework of information security controls refers to the federal Government information and system to prevent the various cyber threats. </a:t>
            </a:r>
            <a:endParaRPr lang="en-US" sz="2400" dirty="0" smtClean="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74934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rgbClr val="A53010"/>
                </a:solidFill>
                <a:latin typeface="Verdana" panose="020B0604030504040204" pitchFamily="34" charset="0"/>
                <a:ea typeface="Verdana" panose="020B0604030504040204" pitchFamily="34" charset="0"/>
              </a:rPr>
              <a:t>Benefits of Security Control Framework</a:t>
            </a:r>
            <a:endParaRPr lang="en-US" sz="3200" b="1" dirty="0">
              <a:solidFill>
                <a:srgbClr val="A5301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2231756" y="1905001"/>
            <a:ext cx="9272856" cy="4449304"/>
          </a:xfrm>
        </p:spPr>
        <p:txBody>
          <a:bodyPr>
            <a:noAutofit/>
          </a:bodyPr>
          <a:lstStyle/>
          <a:p>
            <a:pPr>
              <a:lnSpc>
                <a:spcPct val="150000"/>
              </a:lnSpc>
            </a:pPr>
            <a:r>
              <a:rPr lang="en-US" sz="2000" dirty="0">
                <a:solidFill>
                  <a:schemeClr val="tx1"/>
                </a:solidFill>
                <a:latin typeface="Verdana" panose="020B0604030504040204" pitchFamily="34" charset="0"/>
                <a:ea typeface="Verdana" panose="020B0604030504040204" pitchFamily="34" charset="0"/>
              </a:rPr>
              <a:t>It determines the set of guidelines and the security standards to prevent the various government assets and confidential information</a:t>
            </a:r>
            <a:r>
              <a:rPr lang="en-US" sz="2000" dirty="0" smtClean="0">
                <a:solidFill>
                  <a:schemeClr val="tx1"/>
                </a:solidFill>
                <a:latin typeface="Verdana" panose="020B0604030504040204" pitchFamily="34" charset="0"/>
                <a:ea typeface="Verdana" panose="020B0604030504040204" pitchFamily="34" charset="0"/>
              </a:rPr>
              <a:t>.</a:t>
            </a:r>
            <a:endParaRPr lang="en-US" sz="2200" dirty="0" smtClean="0">
              <a:solidFill>
                <a:schemeClr val="tx1"/>
              </a:solidFill>
              <a:latin typeface="Verdana" panose="020B0604030504040204" pitchFamily="34" charset="0"/>
              <a:ea typeface="Verdana" panose="020B0604030504040204" pitchFamily="34" charset="0"/>
            </a:endParaRPr>
          </a:p>
          <a:p>
            <a:pPr>
              <a:lnSpc>
                <a:spcPct val="150000"/>
              </a:lnSpc>
            </a:pPr>
            <a:r>
              <a:rPr lang="en-US" sz="2200" dirty="0" smtClean="0">
                <a:solidFill>
                  <a:schemeClr val="tx1"/>
                </a:solidFill>
                <a:latin typeface="Verdana" panose="020B0604030504040204" pitchFamily="34" charset="0"/>
                <a:ea typeface="Verdana" panose="020B0604030504040204" pitchFamily="34" charset="0"/>
              </a:rPr>
              <a:t>The </a:t>
            </a:r>
            <a:r>
              <a:rPr lang="en-US" sz="2200" dirty="0">
                <a:solidFill>
                  <a:schemeClr val="tx1"/>
                </a:solidFill>
                <a:latin typeface="Verdana" panose="020B0604030504040204" pitchFamily="34" charset="0"/>
                <a:ea typeface="Verdana" panose="020B0604030504040204" pitchFamily="34" charset="0"/>
              </a:rPr>
              <a:t>framework includes the documentation that defines the adopted procedures and policies through which an organization function. </a:t>
            </a:r>
            <a:endParaRPr lang="en-US" sz="2200" dirty="0" smtClean="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69455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A53010"/>
                </a:solidFill>
                <a:latin typeface="Verdana" panose="020B0604030504040204" pitchFamily="34" charset="0"/>
                <a:ea typeface="Verdana" panose="020B0604030504040204" pitchFamily="34" charset="0"/>
              </a:rPr>
              <a:t>Benefits of Security Control </a:t>
            </a:r>
            <a:r>
              <a:rPr lang="en-US" b="1" dirty="0" smtClean="0">
                <a:solidFill>
                  <a:srgbClr val="A53010"/>
                </a:solidFill>
                <a:latin typeface="Verdana" panose="020B0604030504040204" pitchFamily="34" charset="0"/>
                <a:ea typeface="Verdana" panose="020B0604030504040204" pitchFamily="34" charset="0"/>
              </a:rPr>
              <a:t>Framework Cont’d</a:t>
            </a:r>
            <a:endParaRPr lang="en-US" dirty="0"/>
          </a:p>
        </p:txBody>
      </p:sp>
      <p:sp>
        <p:nvSpPr>
          <p:cNvPr id="3" name="Content Placeholder 2"/>
          <p:cNvSpPr>
            <a:spLocks noGrp="1"/>
          </p:cNvSpPr>
          <p:nvPr>
            <p:ph idx="1"/>
          </p:nvPr>
        </p:nvSpPr>
        <p:spPr>
          <a:xfrm>
            <a:off x="2589212" y="2133599"/>
            <a:ext cx="8915400" cy="4228011"/>
          </a:xfrm>
        </p:spPr>
        <p:txBody>
          <a:bodyPr>
            <a:normAutofit/>
          </a:bodyPr>
          <a:lstStyle/>
          <a:p>
            <a:pPr>
              <a:lnSpc>
                <a:spcPct val="150000"/>
              </a:lnSpc>
            </a:pPr>
            <a:r>
              <a:rPr lang="en-US" sz="2400" dirty="0">
                <a:solidFill>
                  <a:schemeClr val="tx1"/>
                </a:solidFill>
                <a:latin typeface="Verdana" panose="020B0604030504040204" pitchFamily="34" charset="0"/>
                <a:ea typeface="Verdana" panose="020B0604030504040204" pitchFamily="34" charset="0"/>
              </a:rPr>
              <a:t>Security framework reduces the risk factor and organizational exposure to the different vulnerabilities. </a:t>
            </a:r>
            <a:endParaRPr lang="en-US" sz="2400" dirty="0" smtClean="0">
              <a:solidFill>
                <a:schemeClr val="tx1"/>
              </a:solidFill>
              <a:latin typeface="Verdana" panose="020B0604030504040204" pitchFamily="34" charset="0"/>
              <a:ea typeface="Verdana" panose="020B0604030504040204" pitchFamily="34" charset="0"/>
            </a:endParaRPr>
          </a:p>
          <a:p>
            <a:pPr>
              <a:lnSpc>
                <a:spcPct val="150000"/>
              </a:lnSpc>
            </a:pPr>
            <a:r>
              <a:rPr lang="en-US" sz="2400" dirty="0" smtClean="0">
                <a:solidFill>
                  <a:schemeClr val="tx1"/>
                </a:solidFill>
                <a:latin typeface="Verdana" panose="020B0604030504040204" pitchFamily="34" charset="0"/>
                <a:ea typeface="Verdana" panose="020B0604030504040204" pitchFamily="34" charset="0"/>
              </a:rPr>
              <a:t>A </a:t>
            </a:r>
            <a:r>
              <a:rPr lang="en-US" sz="2400" dirty="0">
                <a:solidFill>
                  <a:schemeClr val="tx1"/>
                </a:solidFill>
                <a:latin typeface="Verdana" panose="020B0604030504040204" pitchFamily="34" charset="0"/>
                <a:ea typeface="Verdana" panose="020B0604030504040204" pitchFamily="34" charset="0"/>
              </a:rPr>
              <a:t>strong security framework also helps to build confidence in an organization to establish a good organization reputation with potential customers and business </a:t>
            </a:r>
            <a:r>
              <a:rPr lang="en-US" sz="2400" dirty="0" smtClean="0">
                <a:solidFill>
                  <a:schemeClr val="tx1"/>
                </a:solidFill>
                <a:latin typeface="Verdana" panose="020B0604030504040204" pitchFamily="34" charset="0"/>
                <a:ea typeface="Verdana" panose="020B0604030504040204" pitchFamily="34" charset="0"/>
              </a:rPr>
              <a:t>partners</a:t>
            </a:r>
            <a:r>
              <a:rPr lang="en-US" sz="2400" dirty="0">
                <a:solidFill>
                  <a:schemeClr val="tx1"/>
                </a:solidFill>
                <a:latin typeface="Verdana" panose="020B0604030504040204" pitchFamily="34" charset="0"/>
                <a:ea typeface="Verdana" panose="020B0604030504040204" pitchFamily="34" charset="0"/>
              </a:rPr>
              <a:t>.</a:t>
            </a:r>
          </a:p>
        </p:txBody>
      </p:sp>
    </p:spTree>
    <p:extLst>
      <p:ext uri="{BB962C8B-B14F-4D97-AF65-F5344CB8AC3E}">
        <p14:creationId xmlns:p14="http://schemas.microsoft.com/office/powerpoint/2010/main" val="3373352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solidFill>
                  <a:srgbClr val="A53010"/>
                </a:solidFill>
                <a:latin typeface="Verdana" panose="020B0604030504040204" pitchFamily="34" charset="0"/>
                <a:ea typeface="Verdana" panose="020B0604030504040204" pitchFamily="34" charset="0"/>
              </a:rPr>
              <a:t>Challenges of Implementing Organizational Cyber Security </a:t>
            </a:r>
            <a:endParaRPr lang="en-US" sz="2800" b="1" dirty="0">
              <a:solidFill>
                <a:srgbClr val="A5301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2386739" y="1905000"/>
            <a:ext cx="9117873" cy="4495800"/>
          </a:xfrm>
        </p:spPr>
        <p:txBody>
          <a:bodyPr>
            <a:normAutofit lnSpcReduction="10000"/>
          </a:bodyPr>
          <a:lstStyle/>
          <a:p>
            <a:pPr>
              <a:lnSpc>
                <a:spcPct val="150000"/>
              </a:lnSpc>
            </a:pPr>
            <a:r>
              <a:rPr lang="en-US" sz="2400" dirty="0" smtClean="0">
                <a:solidFill>
                  <a:schemeClr val="tx1"/>
                </a:solidFill>
                <a:latin typeface="Verdana" panose="020B0604030504040204" pitchFamily="34" charset="0"/>
                <a:ea typeface="Verdana" panose="020B0604030504040204" pitchFamily="34" charset="0"/>
              </a:rPr>
              <a:t>The main challenges of implementing Organizational cyber security includes;</a:t>
            </a:r>
          </a:p>
          <a:p>
            <a:pPr>
              <a:lnSpc>
                <a:spcPct val="150000"/>
              </a:lnSpc>
              <a:buFont typeface="Wingdings" panose="05000000000000000000" pitchFamily="2" charset="2"/>
              <a:buChar char="§"/>
            </a:pPr>
            <a:r>
              <a:rPr lang="en-US" sz="2400" dirty="0" smtClean="0">
                <a:solidFill>
                  <a:schemeClr val="tx1"/>
                </a:solidFill>
                <a:latin typeface="Verdana" panose="020B0604030504040204" pitchFamily="34" charset="0"/>
                <a:ea typeface="Verdana" panose="020B0604030504040204" pitchFamily="34" charset="0"/>
              </a:rPr>
              <a:t>There is a high risk of theft and misuse of the confidential information especially in In E-commerce sector privacy.  </a:t>
            </a:r>
          </a:p>
          <a:p>
            <a:pPr>
              <a:lnSpc>
                <a:spcPct val="150000"/>
              </a:lnSpc>
              <a:buFont typeface="Wingdings" panose="05000000000000000000" pitchFamily="2" charset="2"/>
              <a:buChar char="§"/>
            </a:pPr>
            <a:r>
              <a:rPr lang="en-US" sz="2400" dirty="0" smtClean="0">
                <a:solidFill>
                  <a:schemeClr val="tx1"/>
                </a:solidFill>
                <a:latin typeface="Verdana" panose="020B0604030504040204" pitchFamily="34" charset="0"/>
                <a:ea typeface="Verdana" panose="020B0604030504040204" pitchFamily="34" charset="0"/>
              </a:rPr>
              <a:t>Recently the internet service providers around the world have asked to bring the additional registration to the regular technology spans.</a:t>
            </a:r>
            <a:endParaRPr lang="en-US" sz="24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25557176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89</TotalTime>
  <Words>872</Words>
  <Application>Microsoft Office PowerPoint</Application>
  <PresentationFormat>Widescreen</PresentationFormat>
  <Paragraphs>89</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Century Gothic</vt:lpstr>
      <vt:lpstr>Verdana</vt:lpstr>
      <vt:lpstr>Wingdings</vt:lpstr>
      <vt:lpstr>Wingdings 3</vt:lpstr>
      <vt:lpstr>Wisp</vt:lpstr>
      <vt:lpstr>Organization Cyber Security Name Institution of Affiliation</vt:lpstr>
      <vt:lpstr>Introduction</vt:lpstr>
      <vt:lpstr>Cyber Security Governance oversights</vt:lpstr>
      <vt:lpstr>Cyber Security Governance oversights Cont’d</vt:lpstr>
      <vt:lpstr>Security Processes</vt:lpstr>
      <vt:lpstr>Framework for Information Security Controls</vt:lpstr>
      <vt:lpstr>Benefits of Security Control Framework</vt:lpstr>
      <vt:lpstr>Benefits of Security Control Framework Cont’d</vt:lpstr>
      <vt:lpstr>Challenges of Implementing Organizational Cyber Security </vt:lpstr>
      <vt:lpstr>Addressing the Challenges</vt:lpstr>
      <vt:lpstr>Addressing the Challenges Cont’d</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 Cyber Security</dc:title>
  <dc:creator>Isaac</dc:creator>
  <cp:lastModifiedBy>User</cp:lastModifiedBy>
  <cp:revision>12</cp:revision>
  <dcterms:created xsi:type="dcterms:W3CDTF">2021-06-13T13:25:04Z</dcterms:created>
  <dcterms:modified xsi:type="dcterms:W3CDTF">2021-06-13T16:48:39Z</dcterms:modified>
</cp:coreProperties>
</file>